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5121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COVID-19 Statistical Analysis: Predictive Modeling Using Correlation &amp; Regression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398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Forecasting Deaths from Case Counts Across 223 Countries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3025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Project: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CA2 - Statistical Modelling &amp; Inference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92062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Approach: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Correlation Analysis → Regression Modeling → Model Evaluation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90157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Dataset: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223 Countries, January 2025 data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149" y="489823"/>
            <a:ext cx="6839903" cy="554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Findings &amp; Practical Impact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621149" y="1399342"/>
            <a:ext cx="4344353" cy="1590318"/>
          </a:xfrm>
          <a:prstGeom prst="roundRect">
            <a:avLst>
              <a:gd name="adj" fmla="val 1674"/>
            </a:avLst>
          </a:prstGeom>
          <a:solidFill>
            <a:srgbClr val="404245"/>
          </a:solidFill>
          <a:ln/>
        </p:spPr>
      </p:sp>
      <p:sp>
        <p:nvSpPr>
          <p:cNvPr id="4" name="Text 2"/>
          <p:cNvSpPr/>
          <p:nvPr/>
        </p:nvSpPr>
        <p:spPr>
          <a:xfrm>
            <a:off x="798552" y="1576745"/>
            <a:ext cx="2218611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Strong Correlation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98552" y="1960364"/>
            <a:ext cx="3989546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 = 0.886 between cases and deaths. 78.5% shared variance provides excellent predictive foundation.</a:t>
            </a:r>
            <a:endParaRPr lang="en-US" sz="1350" dirty="0"/>
          </a:p>
        </p:txBody>
      </p:sp>
      <p:sp>
        <p:nvSpPr>
          <p:cNvPr id="6" name="Shape 4"/>
          <p:cNvSpPr/>
          <p:nvPr/>
        </p:nvSpPr>
        <p:spPr>
          <a:xfrm>
            <a:off x="5142905" y="1399342"/>
            <a:ext cx="4344472" cy="1590318"/>
          </a:xfrm>
          <a:prstGeom prst="roundRect">
            <a:avLst>
              <a:gd name="adj" fmla="val 1674"/>
            </a:avLst>
          </a:prstGeom>
          <a:solidFill>
            <a:srgbClr val="404245"/>
          </a:solidFill>
          <a:ln/>
        </p:spPr>
      </p:sp>
      <p:sp>
        <p:nvSpPr>
          <p:cNvPr id="7" name="Text 5"/>
          <p:cNvSpPr/>
          <p:nvPr/>
        </p:nvSpPr>
        <p:spPr>
          <a:xfrm>
            <a:off x="5320308" y="1576745"/>
            <a:ext cx="2218611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Successful Model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20308" y="1960364"/>
            <a:ext cx="3989665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Deaths = 907 + 0.00966 × Cases. R² = 0.785 demonstrates good predictive power with ~1% case fatality rate.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9664779" y="1399342"/>
            <a:ext cx="4344472" cy="1590318"/>
          </a:xfrm>
          <a:prstGeom prst="roundRect">
            <a:avLst>
              <a:gd name="adj" fmla="val 1674"/>
            </a:avLst>
          </a:prstGeom>
          <a:solidFill>
            <a:srgbClr val="404245"/>
          </a:solidFill>
          <a:ln/>
        </p:spPr>
      </p:sp>
      <p:sp>
        <p:nvSpPr>
          <p:cNvPr id="10" name="Text 8"/>
          <p:cNvSpPr/>
          <p:nvPr/>
        </p:nvSpPr>
        <p:spPr>
          <a:xfrm>
            <a:off x="9842183" y="1576745"/>
            <a:ext cx="2218611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Comparison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842183" y="1960364"/>
            <a:ext cx="3989665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Absolute numbers (R² = 0.785) vastly outperform per-capita approach (R² = 0.219) for death prediction.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21149" y="3255883"/>
            <a:ext cx="2591276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Applications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621149" y="3976688"/>
            <a:ext cx="282154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🏥</a:t>
            </a:r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Healthcare Forecasting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621149" y="4438888"/>
            <a:ext cx="4174927" cy="113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Predict deaths 2-3 weeks ahead from emerging case trends. Allocate ICU beds, ventilators, and medical staff proactively based on forecasted demand.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5236607" y="3976688"/>
            <a:ext cx="278261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📊</a:t>
            </a:r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Early Warning Systems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5236607" y="4438888"/>
            <a:ext cx="4173617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Automated alerts when forecasts exceed healthcare capacity. Enable rapid response and surge planning.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9850755" y="3976688"/>
            <a:ext cx="221861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🌍</a:t>
            </a:r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Policy Planning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9850755" y="4438888"/>
            <a:ext cx="4173617" cy="8518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Resource allocation guided by predictions. Target interventions to high-risk regions with greatest need.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21149" y="5934075"/>
            <a:ext cx="13388102" cy="1037987"/>
          </a:xfrm>
          <a:prstGeom prst="roundRect">
            <a:avLst>
              <a:gd name="adj" fmla="val 2565"/>
            </a:avLst>
          </a:prstGeom>
          <a:solidFill>
            <a:srgbClr val="391F13"/>
          </a:solidFill>
          <a:ln/>
        </p:spPr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552" y="6206252"/>
            <a:ext cx="221813" cy="177403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1197769" y="6155769"/>
            <a:ext cx="12634079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Technical Summary: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Pearson Correlation (r = 0.886) → Simple Linear Regression yielded Deaths = 907 + 0.00966 × Cases with R² = 0.7850 (p &lt; 0.001). All diagnostic assumptions validated. Can improve to R² = 0.90+ with demographic and healthcare data additions.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21149" y="7171730"/>
            <a:ext cx="13388102" cy="567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Path Forward: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This robust predictive model enables proactive pandemic management. Strategic enhancement with demographic and healthcare variables will elevate accuracy to 90%+ R², supporting evidence-based policy and resource allocation across global health systems.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515" y="391716"/>
            <a:ext cx="8780740" cy="445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 Our Data: COVID-19 Global Dataset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8515" y="1192768"/>
            <a:ext cx="2368272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Dataset Source &amp; Structure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98515" y="1557814"/>
            <a:ext cx="664297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File: Covid_stats_Jan2025.csv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8515" y="1913930"/>
            <a:ext cx="664297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Countries: 223 (cleaned from 230)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8515" y="2270046"/>
            <a:ext cx="664297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Time Period: Cumulative as of January 2025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498515" y="2626162"/>
            <a:ext cx="664297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Continents: 6 regions represented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496532" y="1192768"/>
            <a:ext cx="1930598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Cleaning Process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496532" y="1557814"/>
            <a:ext cx="664297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Removed 7 countries with missing critical data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96532" y="1835587"/>
            <a:ext cx="664297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Converted string numbers to numeric format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496532" y="2113359"/>
            <a:ext cx="664297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Handled N/A values systematically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496532" y="2391132"/>
            <a:ext cx="6642973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Final: 223 countries ready for analysis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498515" y="3195876"/>
            <a:ext cx="1780699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Variables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498515" y="3632121"/>
            <a:ext cx="13633371" cy="1481614"/>
          </a:xfrm>
          <a:prstGeom prst="roundRect">
            <a:avLst>
              <a:gd name="adj" fmla="val 1442"/>
            </a:avLst>
          </a:prstGeom>
          <a:solidFill>
            <a:srgbClr val="404245"/>
          </a:solidFill>
          <a:ln/>
        </p:spPr>
      </p:sp>
      <p:sp>
        <p:nvSpPr>
          <p:cNvPr id="15" name="Shape 13"/>
          <p:cNvSpPr/>
          <p:nvPr/>
        </p:nvSpPr>
        <p:spPr>
          <a:xfrm>
            <a:off x="498515" y="3632121"/>
            <a:ext cx="6816685" cy="740807"/>
          </a:xfrm>
          <a:prstGeom prst="roundRect">
            <a:avLst>
              <a:gd name="adj" fmla="val 2885"/>
            </a:avLst>
          </a:prstGeom>
          <a:solidFill>
            <a:srgbClr val="404245"/>
          </a:solidFill>
          <a:ln/>
        </p:spPr>
      </p:sp>
      <p:sp>
        <p:nvSpPr>
          <p:cNvPr id="16" name="Text 14"/>
          <p:cNvSpPr/>
          <p:nvPr/>
        </p:nvSpPr>
        <p:spPr>
          <a:xfrm>
            <a:off x="640913" y="3774519"/>
            <a:ext cx="6531888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TotalCases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Cumulative COVID-19 cases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7315200" y="3632121"/>
            <a:ext cx="6816685" cy="740807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18" name="Shape 16"/>
          <p:cNvSpPr/>
          <p:nvPr/>
        </p:nvSpPr>
        <p:spPr>
          <a:xfrm>
            <a:off x="7315200" y="3632121"/>
            <a:ext cx="15240" cy="740807"/>
          </a:xfrm>
          <a:prstGeom prst="roundRect">
            <a:avLst>
              <a:gd name="adj" fmla="val 140216"/>
            </a:avLst>
          </a:prstGeom>
          <a:solidFill>
            <a:srgbClr val="595B5E"/>
          </a:solidFill>
          <a:ln/>
        </p:spPr>
      </p:sp>
      <p:sp>
        <p:nvSpPr>
          <p:cNvPr id="19" name="Text 17"/>
          <p:cNvSpPr/>
          <p:nvPr/>
        </p:nvSpPr>
        <p:spPr>
          <a:xfrm>
            <a:off x="7457599" y="3774519"/>
            <a:ext cx="6531888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TotalDeaths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Cumulative deaths (target)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498515" y="4372928"/>
            <a:ext cx="6816685" cy="740807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21" name="Shape 19"/>
          <p:cNvSpPr/>
          <p:nvPr/>
        </p:nvSpPr>
        <p:spPr>
          <a:xfrm>
            <a:off x="498515" y="4372928"/>
            <a:ext cx="6816685" cy="15240"/>
          </a:xfrm>
          <a:prstGeom prst="roundRect">
            <a:avLst>
              <a:gd name="adj" fmla="val 140216"/>
            </a:avLst>
          </a:prstGeom>
          <a:solidFill>
            <a:srgbClr val="595B5E"/>
          </a:solidFill>
          <a:ln/>
        </p:spPr>
      </p:sp>
      <p:sp>
        <p:nvSpPr>
          <p:cNvPr id="22" name="Text 20"/>
          <p:cNvSpPr/>
          <p:nvPr/>
        </p:nvSpPr>
        <p:spPr>
          <a:xfrm>
            <a:off x="640913" y="4515326"/>
            <a:ext cx="6531888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Deaths/1M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Death rate per million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7315200" y="4372928"/>
            <a:ext cx="6816685" cy="740807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24" name="Shape 22"/>
          <p:cNvSpPr/>
          <p:nvPr/>
        </p:nvSpPr>
        <p:spPr>
          <a:xfrm>
            <a:off x="7315200" y="4372928"/>
            <a:ext cx="15240" cy="740807"/>
          </a:xfrm>
          <a:prstGeom prst="roundRect">
            <a:avLst>
              <a:gd name="adj" fmla="val 140216"/>
            </a:avLst>
          </a:prstGeom>
          <a:solidFill>
            <a:srgbClr val="595B5E"/>
          </a:solidFill>
          <a:ln/>
        </p:spPr>
      </p:sp>
      <p:sp>
        <p:nvSpPr>
          <p:cNvPr id="25" name="Shape 23"/>
          <p:cNvSpPr/>
          <p:nvPr/>
        </p:nvSpPr>
        <p:spPr>
          <a:xfrm>
            <a:off x="7315200" y="4372928"/>
            <a:ext cx="6816685" cy="15240"/>
          </a:xfrm>
          <a:prstGeom prst="roundRect">
            <a:avLst>
              <a:gd name="adj" fmla="val 140216"/>
            </a:avLst>
          </a:prstGeom>
          <a:solidFill>
            <a:srgbClr val="595B5E"/>
          </a:solidFill>
          <a:ln/>
        </p:spPr>
      </p:sp>
      <p:sp>
        <p:nvSpPr>
          <p:cNvPr id="26" name="Text 24"/>
          <p:cNvSpPr/>
          <p:nvPr/>
        </p:nvSpPr>
        <p:spPr>
          <a:xfrm>
            <a:off x="7457599" y="4515326"/>
            <a:ext cx="6531888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Cases/1M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Case rate per million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498515" y="5327332"/>
            <a:ext cx="1840587" cy="222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Sample Data Preview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498515" y="5763578"/>
            <a:ext cx="13633371" cy="2085142"/>
          </a:xfrm>
          <a:prstGeom prst="roundRect">
            <a:avLst>
              <a:gd name="adj" fmla="val 102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06135" y="5771198"/>
            <a:ext cx="13618131" cy="413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648772" y="5864185"/>
            <a:ext cx="311586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Country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4057055" y="5864185"/>
            <a:ext cx="311205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TotalCases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7461528" y="5864185"/>
            <a:ext cx="311205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TotalDeaths</a:t>
            </a:r>
            <a:endParaRPr lang="en-US" sz="1100" dirty="0"/>
          </a:p>
        </p:txBody>
      </p:sp>
      <p:sp>
        <p:nvSpPr>
          <p:cNvPr id="33" name="Text 31"/>
          <p:cNvSpPr/>
          <p:nvPr/>
        </p:nvSpPr>
        <p:spPr>
          <a:xfrm>
            <a:off x="10866001" y="5864185"/>
            <a:ext cx="311586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Deaths/1M</a:t>
            </a:r>
            <a:endParaRPr lang="en-US" sz="1100" dirty="0"/>
          </a:p>
        </p:txBody>
      </p:sp>
      <p:sp>
        <p:nvSpPr>
          <p:cNvPr id="34" name="Shape 32"/>
          <p:cNvSpPr/>
          <p:nvPr/>
        </p:nvSpPr>
        <p:spPr>
          <a:xfrm>
            <a:off x="506135" y="6185178"/>
            <a:ext cx="13618131" cy="4139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648772" y="6278166"/>
            <a:ext cx="311586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USA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4057055" y="6278166"/>
            <a:ext cx="311205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111,820,082</a:t>
            </a:r>
            <a:endParaRPr lang="en-US" sz="1100" dirty="0"/>
          </a:p>
        </p:txBody>
      </p:sp>
      <p:sp>
        <p:nvSpPr>
          <p:cNvPr id="37" name="Text 35"/>
          <p:cNvSpPr/>
          <p:nvPr/>
        </p:nvSpPr>
        <p:spPr>
          <a:xfrm>
            <a:off x="7461528" y="6278166"/>
            <a:ext cx="311205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1,219,487</a:t>
            </a:r>
            <a:endParaRPr lang="en-US" sz="1100" dirty="0"/>
          </a:p>
        </p:txBody>
      </p:sp>
      <p:sp>
        <p:nvSpPr>
          <p:cNvPr id="38" name="Text 36"/>
          <p:cNvSpPr/>
          <p:nvPr/>
        </p:nvSpPr>
        <p:spPr>
          <a:xfrm>
            <a:off x="10866001" y="6278166"/>
            <a:ext cx="311586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3,642</a:t>
            </a:r>
            <a:endParaRPr lang="en-US" sz="1100" dirty="0"/>
          </a:p>
        </p:txBody>
      </p:sp>
      <p:sp>
        <p:nvSpPr>
          <p:cNvPr id="39" name="Shape 37"/>
          <p:cNvSpPr/>
          <p:nvPr/>
        </p:nvSpPr>
        <p:spPr>
          <a:xfrm>
            <a:off x="506135" y="6599158"/>
            <a:ext cx="13618131" cy="413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648772" y="6692146"/>
            <a:ext cx="311586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India</a:t>
            </a:r>
            <a:endParaRPr lang="en-US" sz="1100" dirty="0"/>
          </a:p>
        </p:txBody>
      </p:sp>
      <p:sp>
        <p:nvSpPr>
          <p:cNvPr id="41" name="Text 39"/>
          <p:cNvSpPr/>
          <p:nvPr/>
        </p:nvSpPr>
        <p:spPr>
          <a:xfrm>
            <a:off x="4057055" y="6692146"/>
            <a:ext cx="311205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45,035,393</a:t>
            </a:r>
            <a:endParaRPr lang="en-US" sz="1100" dirty="0"/>
          </a:p>
        </p:txBody>
      </p:sp>
      <p:sp>
        <p:nvSpPr>
          <p:cNvPr id="42" name="Text 40"/>
          <p:cNvSpPr/>
          <p:nvPr/>
        </p:nvSpPr>
        <p:spPr>
          <a:xfrm>
            <a:off x="7461528" y="6692146"/>
            <a:ext cx="311205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533,570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10866001" y="6692146"/>
            <a:ext cx="311586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379</a:t>
            </a:r>
            <a:endParaRPr lang="en-US" sz="1100" dirty="0"/>
          </a:p>
        </p:txBody>
      </p:sp>
      <p:sp>
        <p:nvSpPr>
          <p:cNvPr id="44" name="Shape 42"/>
          <p:cNvSpPr/>
          <p:nvPr/>
        </p:nvSpPr>
        <p:spPr>
          <a:xfrm>
            <a:off x="506135" y="7013138"/>
            <a:ext cx="13618131" cy="4139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648772" y="7106126"/>
            <a:ext cx="311586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France</a:t>
            </a:r>
            <a:endParaRPr lang="en-US" sz="1100" dirty="0"/>
          </a:p>
        </p:txBody>
      </p:sp>
      <p:sp>
        <p:nvSpPr>
          <p:cNvPr id="46" name="Text 44"/>
          <p:cNvSpPr/>
          <p:nvPr/>
        </p:nvSpPr>
        <p:spPr>
          <a:xfrm>
            <a:off x="4057055" y="7106126"/>
            <a:ext cx="311205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40,138,560</a:t>
            </a:r>
            <a:endParaRPr lang="en-US" sz="1100" dirty="0"/>
          </a:p>
        </p:txBody>
      </p:sp>
      <p:sp>
        <p:nvSpPr>
          <p:cNvPr id="47" name="Text 45"/>
          <p:cNvSpPr/>
          <p:nvPr/>
        </p:nvSpPr>
        <p:spPr>
          <a:xfrm>
            <a:off x="7461528" y="7106126"/>
            <a:ext cx="311205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167,642</a:t>
            </a:r>
            <a:endParaRPr lang="en-US" sz="1100" dirty="0"/>
          </a:p>
        </p:txBody>
      </p:sp>
      <p:sp>
        <p:nvSpPr>
          <p:cNvPr id="48" name="Text 46"/>
          <p:cNvSpPr/>
          <p:nvPr/>
        </p:nvSpPr>
        <p:spPr>
          <a:xfrm>
            <a:off x="10866001" y="7106126"/>
            <a:ext cx="311586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2,556</a:t>
            </a:r>
            <a:endParaRPr lang="en-US" sz="1100" dirty="0"/>
          </a:p>
        </p:txBody>
      </p:sp>
      <p:sp>
        <p:nvSpPr>
          <p:cNvPr id="49" name="Shape 47"/>
          <p:cNvSpPr/>
          <p:nvPr/>
        </p:nvSpPr>
        <p:spPr>
          <a:xfrm>
            <a:off x="506135" y="7427119"/>
            <a:ext cx="13618131" cy="4139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648772" y="7520107"/>
            <a:ext cx="311586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Brazil</a:t>
            </a:r>
            <a:endParaRPr lang="en-US" sz="1100" dirty="0"/>
          </a:p>
        </p:txBody>
      </p:sp>
      <p:sp>
        <p:nvSpPr>
          <p:cNvPr id="51" name="Text 49"/>
          <p:cNvSpPr/>
          <p:nvPr/>
        </p:nvSpPr>
        <p:spPr>
          <a:xfrm>
            <a:off x="4057055" y="7520107"/>
            <a:ext cx="311205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38,743,918</a:t>
            </a:r>
            <a:endParaRPr lang="en-US" sz="1100" dirty="0"/>
          </a:p>
        </p:txBody>
      </p:sp>
      <p:sp>
        <p:nvSpPr>
          <p:cNvPr id="52" name="Text 50"/>
          <p:cNvSpPr/>
          <p:nvPr/>
        </p:nvSpPr>
        <p:spPr>
          <a:xfrm>
            <a:off x="7461528" y="7520107"/>
            <a:ext cx="311205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711,380</a:t>
            </a:r>
            <a:endParaRPr lang="en-US" sz="1100" dirty="0"/>
          </a:p>
        </p:txBody>
      </p:sp>
      <p:sp>
        <p:nvSpPr>
          <p:cNvPr id="53" name="Text 51"/>
          <p:cNvSpPr/>
          <p:nvPr/>
        </p:nvSpPr>
        <p:spPr>
          <a:xfrm>
            <a:off x="10866001" y="7520107"/>
            <a:ext cx="3115866" cy="228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3,303</a:t>
            </a:r>
            <a:endParaRPr 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7793" y="343972"/>
            <a:ext cx="9003030" cy="390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Initial Findings: Death Rates Vary Dramatically by Continent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37793" y="985004"/>
            <a:ext cx="13754814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Statistical testing reveals that geographic location significantly influences COVID-19 mortality patterns. ANOVA analysis confirms these differences are statistically significant and not due to random chance.</a:t>
            </a:r>
            <a:endParaRPr lang="en-US" sz="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793" y="1325880"/>
            <a:ext cx="13754814" cy="770262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37793" y="9169241"/>
            <a:ext cx="13754814" cy="531376"/>
          </a:xfrm>
          <a:prstGeom prst="roundRect">
            <a:avLst>
              <a:gd name="adj" fmla="val 3532"/>
            </a:avLst>
          </a:prstGeom>
          <a:solidFill>
            <a:srgbClr val="391F1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08" y="9360813"/>
            <a:ext cx="156329" cy="1250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4153" y="9325451"/>
            <a:ext cx="13223438" cy="2001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Statistical Evidence: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ANOVA F = 49.54, p &lt; 0.001; Chi-Square χ² = 136.27, p &lt; 0.001. Europe exhibits 8.5× higher death rate than Africa, indicating profound geographic disparities in pandemic impact.</a:t>
            </a:r>
            <a:endParaRPr lang="en-US" sz="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6989" y="848439"/>
            <a:ext cx="12559784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Correlation Analysis: Which Variables Predict Deaths?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6989" y="1839754"/>
            <a:ext cx="13276421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Pearson correlation analysis identifies strong relationships between variables. We focus on correlations with |r| &gt; 0.70 to establish predictive foundations for our regression models.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6989" y="2676406"/>
            <a:ext cx="13276421" cy="3355658"/>
          </a:xfrm>
          <a:prstGeom prst="roundRect">
            <a:avLst>
              <a:gd name="adj" fmla="val 86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4609" y="2684026"/>
            <a:ext cx="13261181" cy="5567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77967" y="2807613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Rank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2870954" y="2807613"/>
            <a:ext cx="424707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Variable Pair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512367" y="2807613"/>
            <a:ext cx="159484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 Value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9501545" y="2807613"/>
            <a:ext cx="225790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r² (Variance)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2153781" y="2807613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Significance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684609" y="3240762"/>
            <a:ext cx="13261181" cy="5567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77967" y="3364349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2870954" y="3364349"/>
            <a:ext cx="424707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Cases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↔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Recovered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512367" y="3364349"/>
            <a:ext cx="159484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0.9999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9501545" y="3364349"/>
            <a:ext cx="225790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99.98%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12153781" y="3364349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 &lt; 0.001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684609" y="3797498"/>
            <a:ext cx="13261181" cy="5567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77967" y="3921085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highlight>
                  <a:srgbClr val="BE6841"/>
                </a:highlight>
                <a:latin typeface="Manrope" pitchFamily="34" charset="0"/>
                <a:ea typeface="Manrope" pitchFamily="34" charset="-122"/>
                <a:cs typeface="Manrope" pitchFamily="34" charset="-120"/>
              </a:rPr>
              <a:t>2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2870954" y="3921085"/>
            <a:ext cx="424707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Cases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↔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Deaths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512367" y="3921085"/>
            <a:ext cx="159484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0.8860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9501545" y="3921085"/>
            <a:ext cx="225790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78.50%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12153781" y="3921085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⭐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Key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684609" y="4354235"/>
            <a:ext cx="13261181" cy="5567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77967" y="4477822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2870954" y="4477822"/>
            <a:ext cx="424707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Deaths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↔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Recovered</a:t>
            </a: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7512367" y="4477822"/>
            <a:ext cx="159484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0.8853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9501545" y="4477822"/>
            <a:ext cx="225790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78.37%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12153781" y="4477822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 &lt; 0.001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684609" y="4910971"/>
            <a:ext cx="13261181" cy="5567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77967" y="5034558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2870954" y="5034558"/>
            <a:ext cx="424707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Recovered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↔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Tests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7512367" y="5034558"/>
            <a:ext cx="159484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0.8680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9501545" y="5034558"/>
            <a:ext cx="225790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75.34%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12153781" y="5034558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 &lt; 0.001</a:t>
            </a:r>
            <a:endParaRPr lang="en-US" sz="1500" dirty="0"/>
          </a:p>
        </p:txBody>
      </p:sp>
      <p:sp>
        <p:nvSpPr>
          <p:cNvPr id="35" name="Shape 33"/>
          <p:cNvSpPr/>
          <p:nvPr/>
        </p:nvSpPr>
        <p:spPr>
          <a:xfrm>
            <a:off x="684609" y="5467707"/>
            <a:ext cx="13261181" cy="5567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77967" y="5591294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5</a:t>
            </a:r>
            <a:endParaRPr lang="en-US" sz="1500" dirty="0"/>
          </a:p>
        </p:txBody>
      </p:sp>
      <p:sp>
        <p:nvSpPr>
          <p:cNvPr id="37" name="Text 35"/>
          <p:cNvSpPr/>
          <p:nvPr/>
        </p:nvSpPr>
        <p:spPr>
          <a:xfrm>
            <a:off x="2870954" y="5591294"/>
            <a:ext cx="424707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Cases 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↔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Tests</a:t>
            </a:r>
            <a:endParaRPr lang="en-US" sz="1500" dirty="0"/>
          </a:p>
        </p:txBody>
      </p:sp>
      <p:sp>
        <p:nvSpPr>
          <p:cNvPr id="38" name="Text 36"/>
          <p:cNvSpPr/>
          <p:nvPr/>
        </p:nvSpPr>
        <p:spPr>
          <a:xfrm>
            <a:off x="7512367" y="5591294"/>
            <a:ext cx="159484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0.8416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9501545" y="5591294"/>
            <a:ext cx="225790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70.83%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12153781" y="5591294"/>
            <a:ext cx="159865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 &lt; 0.001</a:t>
            </a:r>
            <a:endParaRPr lang="en-US" sz="1500" dirty="0"/>
          </a:p>
        </p:txBody>
      </p:sp>
      <p:sp>
        <p:nvSpPr>
          <p:cNvPr id="41" name="Shape 39"/>
          <p:cNvSpPr/>
          <p:nvPr/>
        </p:nvSpPr>
        <p:spPr>
          <a:xfrm>
            <a:off x="676989" y="6249591"/>
            <a:ext cx="13276421" cy="1131570"/>
          </a:xfrm>
          <a:prstGeom prst="roundRect">
            <a:avLst>
              <a:gd name="adj" fmla="val 2564"/>
            </a:avLst>
          </a:prstGeom>
          <a:solidFill>
            <a:srgbClr val="391F13"/>
          </a:solidFill>
          <a:ln/>
        </p:spPr>
      </p:sp>
      <p:pic>
        <p:nvPicPr>
          <p:cNvPr id="4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347" y="6543080"/>
            <a:ext cx="241697" cy="193358"/>
          </a:xfrm>
          <a:prstGeom prst="rect">
            <a:avLst/>
          </a:prstGeom>
        </p:spPr>
      </p:pic>
      <p:sp>
        <p:nvSpPr>
          <p:cNvPr id="43" name="Text 40"/>
          <p:cNvSpPr/>
          <p:nvPr/>
        </p:nvSpPr>
        <p:spPr>
          <a:xfrm>
            <a:off x="1305401" y="6491288"/>
            <a:ext cx="12454652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Foundation for Prediction: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The correlation between TotalCases and TotalDeaths (r = 0.886, r² = 0.785) explains 78.5% of death variance, providing a robust foundation for our predictive regression model.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468" y="396359"/>
            <a:ext cx="10959465" cy="450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From Correlation to Prediction: Building Our Regression Model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4468" y="1135023"/>
            <a:ext cx="13621464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methodical approach transforms statistical associations into a practical forecasting tool by moving systematically from correlation to validated regression modeling.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468" y="1527810"/>
            <a:ext cx="432435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80968" y="1671876"/>
            <a:ext cx="1897261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Correlation Discovery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1080968" y="1983581"/>
            <a:ext cx="13044964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Identified r = 0.886 between cases and deaths</a:t>
            </a:r>
            <a:endParaRPr lang="en-US" sz="11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85" y="2536746"/>
            <a:ext cx="432435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97186" y="2680811"/>
            <a:ext cx="1802011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Linear Relationship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1297186" y="2992517"/>
            <a:ext cx="12828746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Confirmed scatter plot shows clear linear pattern</a:t>
            </a:r>
            <a:endParaRPr lang="en-US" sz="11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03" y="3545681"/>
            <a:ext cx="432435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13403" y="3689747"/>
            <a:ext cx="1802011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Regression Fit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513403" y="4001453"/>
            <a:ext cx="12612529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Applied simple linear regression model</a:t>
            </a:r>
            <a:endParaRPr lang="en-US" sz="11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20" y="4554617"/>
            <a:ext cx="432435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29621" y="4698683"/>
            <a:ext cx="1802011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Assumption Check</a:t>
            </a:r>
            <a:endParaRPr lang="en-US" sz="1400" dirty="0"/>
          </a:p>
        </p:txBody>
      </p:sp>
      <p:sp>
        <p:nvSpPr>
          <p:cNvPr id="15" name="Text 9"/>
          <p:cNvSpPr/>
          <p:nvPr/>
        </p:nvSpPr>
        <p:spPr>
          <a:xfrm>
            <a:off x="1729621" y="5010388"/>
            <a:ext cx="12396311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Validated linearity, independence, homoscedasticity, normality</a:t>
            </a:r>
            <a:endParaRPr lang="en-US" sz="11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03" y="5563553"/>
            <a:ext cx="432435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13403" y="5707618"/>
            <a:ext cx="1802011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Test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1513403" y="6019324"/>
            <a:ext cx="12612529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Evaluated R², p-value, and residuals</a:t>
            </a:r>
            <a:endParaRPr lang="en-US" sz="1100" dirty="0"/>
          </a:p>
        </p:txBody>
      </p:sp>
      <p:sp>
        <p:nvSpPr>
          <p:cNvPr id="19" name="Text 12"/>
          <p:cNvSpPr/>
          <p:nvPr/>
        </p:nvSpPr>
        <p:spPr>
          <a:xfrm>
            <a:off x="504468" y="6644640"/>
            <a:ext cx="2762131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Simple Linear Regression?</a:t>
            </a:r>
            <a:endParaRPr lang="en-US" sz="1400" dirty="0"/>
          </a:p>
        </p:txBody>
      </p:sp>
      <p:sp>
        <p:nvSpPr>
          <p:cNvPr id="20" name="Shape 13"/>
          <p:cNvSpPr/>
          <p:nvPr/>
        </p:nvSpPr>
        <p:spPr>
          <a:xfrm>
            <a:off x="504468" y="7165360"/>
            <a:ext cx="72033" cy="72033"/>
          </a:xfrm>
          <a:prstGeom prst="roundRect">
            <a:avLst>
              <a:gd name="adj" fmla="val 634709"/>
            </a:avLst>
          </a:prstGeom>
          <a:solidFill>
            <a:srgbClr val="84482D"/>
          </a:solidFill>
          <a:ln/>
        </p:spPr>
      </p:sp>
      <p:sp>
        <p:nvSpPr>
          <p:cNvPr id="21" name="Text 14"/>
          <p:cNvSpPr/>
          <p:nvPr/>
        </p:nvSpPr>
        <p:spPr>
          <a:xfrm>
            <a:off x="720566" y="7086124"/>
            <a:ext cx="650450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Strong linear correlation (r = 0.886) established</a:t>
            </a:r>
            <a:endParaRPr lang="en-US" sz="1100" dirty="0"/>
          </a:p>
        </p:txBody>
      </p:sp>
      <p:sp>
        <p:nvSpPr>
          <p:cNvPr id="22" name="Shape 15"/>
          <p:cNvSpPr/>
          <p:nvPr/>
        </p:nvSpPr>
        <p:spPr>
          <a:xfrm>
            <a:off x="7405211" y="7165360"/>
            <a:ext cx="72033" cy="72033"/>
          </a:xfrm>
          <a:prstGeom prst="roundRect">
            <a:avLst>
              <a:gd name="adj" fmla="val 634709"/>
            </a:avLst>
          </a:prstGeom>
          <a:solidFill>
            <a:srgbClr val="84482D"/>
          </a:solidFill>
          <a:ln/>
        </p:spPr>
      </p:sp>
      <p:sp>
        <p:nvSpPr>
          <p:cNvPr id="23" name="Text 16"/>
          <p:cNvSpPr/>
          <p:nvPr/>
        </p:nvSpPr>
        <p:spPr>
          <a:xfrm>
            <a:off x="7621310" y="7086124"/>
            <a:ext cx="650462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Simple and highly interpretable results</a:t>
            </a:r>
            <a:endParaRPr lang="en-US" sz="1100" dirty="0"/>
          </a:p>
        </p:txBody>
      </p:sp>
      <p:sp>
        <p:nvSpPr>
          <p:cNvPr id="24" name="Shape 17"/>
          <p:cNvSpPr/>
          <p:nvPr/>
        </p:nvSpPr>
        <p:spPr>
          <a:xfrm>
            <a:off x="504468" y="7684234"/>
            <a:ext cx="72033" cy="72033"/>
          </a:xfrm>
          <a:prstGeom prst="roundRect">
            <a:avLst>
              <a:gd name="adj" fmla="val 634709"/>
            </a:avLst>
          </a:prstGeom>
          <a:solidFill>
            <a:srgbClr val="84482D"/>
          </a:solidFill>
          <a:ln/>
        </p:spPr>
      </p:sp>
      <p:sp>
        <p:nvSpPr>
          <p:cNvPr id="25" name="Text 18"/>
          <p:cNvSpPr/>
          <p:nvPr/>
        </p:nvSpPr>
        <p:spPr>
          <a:xfrm>
            <a:off x="720566" y="7604998"/>
            <a:ext cx="650450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Solid baseline for forecasting accuracy</a:t>
            </a:r>
            <a:endParaRPr lang="en-US" sz="1100" dirty="0"/>
          </a:p>
        </p:txBody>
      </p:sp>
      <p:sp>
        <p:nvSpPr>
          <p:cNvPr id="26" name="Shape 19"/>
          <p:cNvSpPr/>
          <p:nvPr/>
        </p:nvSpPr>
        <p:spPr>
          <a:xfrm>
            <a:off x="7405211" y="7684234"/>
            <a:ext cx="72033" cy="72033"/>
          </a:xfrm>
          <a:prstGeom prst="roundRect">
            <a:avLst>
              <a:gd name="adj" fmla="val 634709"/>
            </a:avLst>
          </a:prstGeom>
          <a:solidFill>
            <a:srgbClr val="84482D"/>
          </a:solidFill>
          <a:ln/>
        </p:spPr>
      </p:sp>
      <p:sp>
        <p:nvSpPr>
          <p:cNvPr id="27" name="Text 20"/>
          <p:cNvSpPr/>
          <p:nvPr/>
        </p:nvSpPr>
        <p:spPr>
          <a:xfrm>
            <a:off x="7621310" y="7604998"/>
            <a:ext cx="6504623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All regression assumptions validated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888" y="494109"/>
            <a:ext cx="10653713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1: Predicting Total Deaths from Total Cases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888" y="1325047"/>
            <a:ext cx="9514523" cy="774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Deaths = 907 + 0.00966 × Cases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628888" y="2549009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This Means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28888" y="3009424"/>
            <a:ext cx="6467118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Intercept (907):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Baseline constant term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8888" y="3458528"/>
            <a:ext cx="6467118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Slope (0.00966):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For every 1,000 additional cases, approximately 9.66 deaths occur. This translates to roughly 1% case fatality rate.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542014" y="2549009"/>
            <a:ext cx="2292072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Metrics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542014" y="3031808"/>
            <a:ext cx="6467118" cy="2606040"/>
          </a:xfrm>
          <a:prstGeom prst="roundRect">
            <a:avLst>
              <a:gd name="adj" fmla="val 103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549634" y="3039428"/>
            <a:ext cx="6451878" cy="5181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729418" y="3154799"/>
            <a:ext cx="286273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Metric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10959108" y="3154799"/>
            <a:ext cx="286273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Value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549634" y="3557587"/>
            <a:ext cx="6451878" cy="5181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729418" y="3672959"/>
            <a:ext cx="286273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R²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10959108" y="3672959"/>
            <a:ext cx="286273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0.7850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7549634" y="4075748"/>
            <a:ext cx="6451878" cy="5181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729418" y="4191119"/>
            <a:ext cx="286273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Adjusted R²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0959108" y="4191119"/>
            <a:ext cx="286273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0.7840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549634" y="4593908"/>
            <a:ext cx="6451878" cy="51816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7729418" y="4709279"/>
            <a:ext cx="286273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Correlation (r)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10959108" y="4709279"/>
            <a:ext cx="286273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0.8860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7549634" y="5112068"/>
            <a:ext cx="6451878" cy="5181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729418" y="5227439"/>
            <a:ext cx="286273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p-value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10959108" y="5227439"/>
            <a:ext cx="286273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&lt; 0.001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628888" y="6109335"/>
            <a:ext cx="3400901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Practical Forecasting Examples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628888" y="6659523"/>
            <a:ext cx="6596420" cy="1080968"/>
          </a:xfrm>
          <a:prstGeom prst="roundRect">
            <a:avLst>
              <a:gd name="adj" fmla="val 2494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31413" y="6862048"/>
            <a:ext cx="2794397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Scenario 1: 100,000 Cases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831413" y="7250549"/>
            <a:ext cx="619136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Deaths = 907 + 0.00966 × 100,000 =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1,873 deaths</a:t>
            </a:r>
            <a:endParaRPr lang="en-US" sz="1400" dirty="0"/>
          </a:p>
        </p:txBody>
      </p:sp>
      <p:sp>
        <p:nvSpPr>
          <p:cNvPr id="28" name="Shape 26"/>
          <p:cNvSpPr/>
          <p:nvPr/>
        </p:nvSpPr>
        <p:spPr>
          <a:xfrm>
            <a:off x="7404973" y="6659523"/>
            <a:ext cx="6596539" cy="1080968"/>
          </a:xfrm>
          <a:prstGeom prst="roundRect">
            <a:avLst>
              <a:gd name="adj" fmla="val 2494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607498" y="6862048"/>
            <a:ext cx="305395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Scenario 2: 1,000,000 Cases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607498" y="7250549"/>
            <a:ext cx="6191488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Deaths = 907 + 0.00966 × 1,000,000 =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10,567 deaths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326" y="588407"/>
            <a:ext cx="13070443" cy="629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2: Per-Capita Predictions &amp; Model Comparison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5326" y="1721882"/>
            <a:ext cx="2519005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2 Equation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05326" y="2238256"/>
            <a:ext cx="636412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Deaths/1M = 679 + 0.00301 × Cases/1M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5326" y="2742009"/>
            <a:ext cx="636412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Performance: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R² = 0.2192 (21.9% variance explained)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5326" y="3245763"/>
            <a:ext cx="6364129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⚠️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WEAK MODEL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- needs additional predictors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8565" y="1721882"/>
            <a:ext cx="3961209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Per-Capita Performs Poorly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568565" y="2238256"/>
            <a:ext cx="636412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Size effects removed, exposing complex confounders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8565" y="2631162"/>
            <a:ext cx="636412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Missing critical demographic factors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8565" y="3024068"/>
            <a:ext cx="636412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Healthcare quality not captured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8565" y="3416975"/>
            <a:ext cx="636412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Testing and policy variations ignored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5326" y="4112062"/>
            <a:ext cx="3590211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Comparison Summary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705326" y="4729163"/>
            <a:ext cx="13219748" cy="2912031"/>
          </a:xfrm>
          <a:prstGeom prst="roundRect">
            <a:avLst>
              <a:gd name="adj" fmla="val 103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12946" y="4736783"/>
            <a:ext cx="13204508" cy="5793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14400" y="4865251"/>
            <a:ext cx="28944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Metric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4219337" y="4865251"/>
            <a:ext cx="289059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Model 1 (Absolute)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520464" y="4865251"/>
            <a:ext cx="289059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Model 2 (Per-Capita)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0821591" y="4865251"/>
            <a:ext cx="28944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Winner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12946" y="5316141"/>
            <a:ext cx="13204508" cy="5793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14400" y="5444609"/>
            <a:ext cx="28944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R²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219337" y="5444609"/>
            <a:ext cx="289059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0.7850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7520464" y="5444609"/>
            <a:ext cx="289059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0.2192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0821591" y="5444609"/>
            <a:ext cx="28944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✓ Model 1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712946" y="5895499"/>
            <a:ext cx="13204508" cy="5793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14400" y="6023967"/>
            <a:ext cx="28944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Predictive Power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4219337" y="6023967"/>
            <a:ext cx="289059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Strong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7520464" y="6023967"/>
            <a:ext cx="289059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Weak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0821591" y="6023967"/>
            <a:ext cx="28944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✓ Model 1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12946" y="6474857"/>
            <a:ext cx="13204508" cy="5793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14400" y="6603325"/>
            <a:ext cx="28944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Case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4219337" y="6603325"/>
            <a:ext cx="289059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Forecast total deaths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7520464" y="6603325"/>
            <a:ext cx="289059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Fair country comparisons</a:t>
            </a:r>
            <a:endParaRPr lang="en-US" sz="1550" dirty="0"/>
          </a:p>
        </p:txBody>
      </p:sp>
      <p:sp>
        <p:nvSpPr>
          <p:cNvPr id="33" name="Text 31"/>
          <p:cNvSpPr/>
          <p:nvPr/>
        </p:nvSpPr>
        <p:spPr>
          <a:xfrm>
            <a:off x="10821591" y="6603325"/>
            <a:ext cx="28944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Different purposes</a:t>
            </a:r>
            <a:endParaRPr lang="en-US" sz="1550" dirty="0"/>
          </a:p>
        </p:txBody>
      </p:sp>
      <p:sp>
        <p:nvSpPr>
          <p:cNvPr id="34" name="Shape 32"/>
          <p:cNvSpPr/>
          <p:nvPr/>
        </p:nvSpPr>
        <p:spPr>
          <a:xfrm>
            <a:off x="712946" y="7054215"/>
            <a:ext cx="13204508" cy="5793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14400" y="7182683"/>
            <a:ext cx="28944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Complexity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4219337" y="7182683"/>
            <a:ext cx="289059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Simple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7520464" y="7182683"/>
            <a:ext cx="289059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Simple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10821591" y="7182683"/>
            <a:ext cx="289440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Tie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69352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Evaluation: Assessing Accuracy &amp; Reliability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711518"/>
            <a:ext cx="169247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Dashboard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396835" y="1115378"/>
            <a:ext cx="335291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0.785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364456" y="16312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R² Value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396835" y="1876425"/>
            <a:ext cx="33529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78.5% of death variance explained by cases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891439" y="1115378"/>
            <a:ext cx="335291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0.784</a:t>
            </a:r>
            <a:endParaRPr lang="en-US" sz="2900" dirty="0"/>
          </a:p>
        </p:txBody>
      </p:sp>
      <p:sp>
        <p:nvSpPr>
          <p:cNvPr id="8" name="Text 6"/>
          <p:cNvSpPr/>
          <p:nvPr/>
        </p:nvSpPr>
        <p:spPr>
          <a:xfrm>
            <a:off x="4859060" y="16312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Adjusted R²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3891439" y="1876425"/>
            <a:ext cx="33529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Penalized for model complexity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7386042" y="1115378"/>
            <a:ext cx="335291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54.2K</a:t>
            </a:r>
            <a:endParaRPr lang="en-US" sz="2900" dirty="0"/>
          </a:p>
        </p:txBody>
      </p:sp>
      <p:sp>
        <p:nvSpPr>
          <p:cNvPr id="11" name="Text 9"/>
          <p:cNvSpPr/>
          <p:nvPr/>
        </p:nvSpPr>
        <p:spPr>
          <a:xfrm>
            <a:off x="8353663" y="16312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RMSE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386042" y="1876425"/>
            <a:ext cx="33529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prediction error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10880646" y="1115378"/>
            <a:ext cx="3352919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35.1K</a:t>
            </a:r>
            <a:endParaRPr lang="en-US" sz="2900" dirty="0"/>
          </a:p>
        </p:txBody>
      </p:sp>
      <p:sp>
        <p:nvSpPr>
          <p:cNvPr id="14" name="Text 12"/>
          <p:cNvSpPr/>
          <p:nvPr/>
        </p:nvSpPr>
        <p:spPr>
          <a:xfrm>
            <a:off x="11848267" y="163127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MAE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10880646" y="1876425"/>
            <a:ext cx="33529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Mean absolute error in deaths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2227898"/>
            <a:ext cx="144649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Diagnostic Validation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396835" y="2745105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212326"/>
          </a:solidFill>
          <a:ln/>
        </p:spPr>
      </p:sp>
      <p:sp>
        <p:nvSpPr>
          <p:cNvPr id="18" name="Shape 16"/>
          <p:cNvSpPr/>
          <p:nvPr/>
        </p:nvSpPr>
        <p:spPr>
          <a:xfrm>
            <a:off x="396835" y="2729865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19" name="Shape 17"/>
          <p:cNvSpPr/>
          <p:nvPr/>
        </p:nvSpPr>
        <p:spPr>
          <a:xfrm>
            <a:off x="3657540" y="2575084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4482D"/>
          </a:solidFill>
          <a:ln/>
        </p:spPr>
      </p:sp>
      <p:sp>
        <p:nvSpPr>
          <p:cNvPr id="20" name="Text 18"/>
          <p:cNvSpPr/>
          <p:nvPr/>
        </p:nvSpPr>
        <p:spPr>
          <a:xfrm>
            <a:off x="3759577" y="2660094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050" dirty="0"/>
          </a:p>
        </p:txBody>
      </p:sp>
      <p:sp>
        <p:nvSpPr>
          <p:cNvPr id="21" name="Text 19"/>
          <p:cNvSpPr/>
          <p:nvPr/>
        </p:nvSpPr>
        <p:spPr>
          <a:xfrm>
            <a:off x="525423" y="30285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Residuals vs Fitted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525423" y="3273743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✓ Random scatter pattern indicates no systematic bias</a:t>
            </a:r>
            <a:endParaRPr lang="en-US" sz="850" dirty="0"/>
          </a:p>
        </p:txBody>
      </p:sp>
      <p:sp>
        <p:nvSpPr>
          <p:cNvPr id="23" name="Shape 21"/>
          <p:cNvSpPr/>
          <p:nvPr/>
        </p:nvSpPr>
        <p:spPr>
          <a:xfrm>
            <a:off x="7371874" y="2745105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212326"/>
          </a:solidFill>
          <a:ln/>
        </p:spPr>
      </p:sp>
      <p:sp>
        <p:nvSpPr>
          <p:cNvPr id="24" name="Shape 22"/>
          <p:cNvSpPr/>
          <p:nvPr/>
        </p:nvSpPr>
        <p:spPr>
          <a:xfrm>
            <a:off x="7371874" y="2729865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25" name="Shape 23"/>
          <p:cNvSpPr/>
          <p:nvPr/>
        </p:nvSpPr>
        <p:spPr>
          <a:xfrm>
            <a:off x="10632579" y="2575084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4482D"/>
          </a:solidFill>
          <a:ln/>
        </p:spPr>
      </p:sp>
      <p:sp>
        <p:nvSpPr>
          <p:cNvPr id="26" name="Text 24"/>
          <p:cNvSpPr/>
          <p:nvPr/>
        </p:nvSpPr>
        <p:spPr>
          <a:xfrm>
            <a:off x="10734615" y="2660094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7500461" y="30285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Q-Q Plot</a:t>
            </a:r>
            <a:endParaRPr lang="en-US" sz="1100" dirty="0"/>
          </a:p>
        </p:txBody>
      </p:sp>
      <p:sp>
        <p:nvSpPr>
          <p:cNvPr id="28" name="Text 26"/>
          <p:cNvSpPr/>
          <p:nvPr/>
        </p:nvSpPr>
        <p:spPr>
          <a:xfrm>
            <a:off x="7500461" y="3273743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✓ Points follow diagonal line confirming normality</a:t>
            </a:r>
            <a:endParaRPr lang="en-US" sz="850" dirty="0"/>
          </a:p>
        </p:txBody>
      </p:sp>
      <p:sp>
        <p:nvSpPr>
          <p:cNvPr id="29" name="Shape 27"/>
          <p:cNvSpPr/>
          <p:nvPr/>
        </p:nvSpPr>
        <p:spPr>
          <a:xfrm>
            <a:off x="396835" y="3867150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212326"/>
          </a:solidFill>
          <a:ln/>
        </p:spPr>
      </p:sp>
      <p:sp>
        <p:nvSpPr>
          <p:cNvPr id="30" name="Shape 28"/>
          <p:cNvSpPr/>
          <p:nvPr/>
        </p:nvSpPr>
        <p:spPr>
          <a:xfrm>
            <a:off x="396835" y="3851910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31" name="Shape 29"/>
          <p:cNvSpPr/>
          <p:nvPr/>
        </p:nvSpPr>
        <p:spPr>
          <a:xfrm>
            <a:off x="3657540" y="369712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4482D"/>
          </a:solidFill>
          <a:ln/>
        </p:spPr>
      </p:sp>
      <p:sp>
        <p:nvSpPr>
          <p:cNvPr id="32" name="Text 30"/>
          <p:cNvSpPr/>
          <p:nvPr/>
        </p:nvSpPr>
        <p:spPr>
          <a:xfrm>
            <a:off x="3759577" y="3782139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525423" y="415063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Scale-Location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525423" y="4395788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✓ Horizontal band validates homoscedasticity</a:t>
            </a:r>
            <a:endParaRPr lang="en-US" sz="850" dirty="0"/>
          </a:p>
        </p:txBody>
      </p:sp>
      <p:sp>
        <p:nvSpPr>
          <p:cNvPr id="35" name="Shape 33"/>
          <p:cNvSpPr/>
          <p:nvPr/>
        </p:nvSpPr>
        <p:spPr>
          <a:xfrm>
            <a:off x="7371874" y="3867150"/>
            <a:ext cx="6861691" cy="838676"/>
          </a:xfrm>
          <a:prstGeom prst="roundRect">
            <a:avLst>
              <a:gd name="adj" fmla="val 8722"/>
            </a:avLst>
          </a:prstGeom>
          <a:solidFill>
            <a:srgbClr val="212326"/>
          </a:solidFill>
          <a:ln/>
        </p:spPr>
      </p:sp>
      <p:sp>
        <p:nvSpPr>
          <p:cNvPr id="36" name="Shape 34"/>
          <p:cNvSpPr/>
          <p:nvPr/>
        </p:nvSpPr>
        <p:spPr>
          <a:xfrm>
            <a:off x="7371874" y="3851910"/>
            <a:ext cx="6861691" cy="60960"/>
          </a:xfrm>
          <a:prstGeom prst="roundRect">
            <a:avLst>
              <a:gd name="adj" fmla="val 27907"/>
            </a:avLst>
          </a:prstGeom>
          <a:solidFill>
            <a:srgbClr val="84482D"/>
          </a:solidFill>
          <a:ln/>
        </p:spPr>
      </p:sp>
      <p:sp>
        <p:nvSpPr>
          <p:cNvPr id="37" name="Shape 35"/>
          <p:cNvSpPr/>
          <p:nvPr/>
        </p:nvSpPr>
        <p:spPr>
          <a:xfrm>
            <a:off x="10632579" y="369712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84482D"/>
          </a:solidFill>
          <a:ln/>
        </p:spPr>
      </p:sp>
      <p:sp>
        <p:nvSpPr>
          <p:cNvPr id="38" name="Text 36"/>
          <p:cNvSpPr/>
          <p:nvPr/>
        </p:nvSpPr>
        <p:spPr>
          <a:xfrm>
            <a:off x="10734615" y="3782139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050" dirty="0"/>
          </a:p>
        </p:txBody>
      </p:sp>
      <p:sp>
        <p:nvSpPr>
          <p:cNvPr id="39" name="Text 37"/>
          <p:cNvSpPr/>
          <p:nvPr/>
        </p:nvSpPr>
        <p:spPr>
          <a:xfrm>
            <a:off x="7500461" y="4150638"/>
            <a:ext cx="149090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Residuals vs Leverage</a:t>
            </a:r>
            <a:endParaRPr lang="en-US" sz="1100" dirty="0"/>
          </a:p>
        </p:txBody>
      </p:sp>
      <p:sp>
        <p:nvSpPr>
          <p:cNvPr id="40" name="Text 38"/>
          <p:cNvSpPr/>
          <p:nvPr/>
        </p:nvSpPr>
        <p:spPr>
          <a:xfrm>
            <a:off x="7500461" y="4395788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✓ No influential outliers identified</a:t>
            </a:r>
            <a:endParaRPr lang="en-US" sz="850" dirty="0"/>
          </a:p>
        </p:txBody>
      </p:sp>
      <p:sp>
        <p:nvSpPr>
          <p:cNvPr id="41" name="Text 39"/>
          <p:cNvSpPr/>
          <p:nvPr/>
        </p:nvSpPr>
        <p:spPr>
          <a:xfrm>
            <a:off x="396835" y="4875848"/>
            <a:ext cx="215729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Explaining the Remaining 21.5%</a:t>
            </a:r>
            <a:endParaRPr lang="en-US" sz="1100" dirty="0"/>
          </a:p>
        </p:txBody>
      </p:sp>
      <p:pic>
        <p:nvPicPr>
          <p:cNvPr id="4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5223034"/>
            <a:ext cx="13836729" cy="7604522"/>
          </a:xfrm>
          <a:prstGeom prst="rect">
            <a:avLst/>
          </a:prstGeom>
        </p:spPr>
      </p:pic>
      <p:sp>
        <p:nvSpPr>
          <p:cNvPr id="43" name="Shape 40"/>
          <p:cNvSpPr/>
          <p:nvPr/>
        </p:nvSpPr>
        <p:spPr>
          <a:xfrm>
            <a:off x="1861542" y="1285803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5B321F"/>
          </a:solidFill>
          <a:ln/>
        </p:spPr>
      </p:sp>
      <p:sp>
        <p:nvSpPr>
          <p:cNvPr id="44" name="Text 41"/>
          <p:cNvSpPr/>
          <p:nvPr/>
        </p:nvSpPr>
        <p:spPr>
          <a:xfrm>
            <a:off x="2035850" y="12858036"/>
            <a:ext cx="1006316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Explained by Cases</a:t>
            </a:r>
            <a:endParaRPr lang="en-US" sz="850" dirty="0"/>
          </a:p>
        </p:txBody>
      </p:sp>
      <p:sp>
        <p:nvSpPr>
          <p:cNvPr id="45" name="Shape 42"/>
          <p:cNvSpPr/>
          <p:nvPr/>
        </p:nvSpPr>
        <p:spPr>
          <a:xfrm>
            <a:off x="3898106" y="1285803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914F32"/>
          </a:solidFill>
          <a:ln/>
        </p:spPr>
      </p:sp>
      <p:sp>
        <p:nvSpPr>
          <p:cNvPr id="46" name="Text 43"/>
          <p:cNvSpPr/>
          <p:nvPr/>
        </p:nvSpPr>
        <p:spPr>
          <a:xfrm>
            <a:off x="4072414" y="12858036"/>
            <a:ext cx="1064062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Demographics (age)</a:t>
            </a:r>
            <a:endParaRPr lang="en-US" sz="850" dirty="0"/>
          </a:p>
        </p:txBody>
      </p:sp>
      <p:sp>
        <p:nvSpPr>
          <p:cNvPr id="47" name="Shape 44"/>
          <p:cNvSpPr/>
          <p:nvPr/>
        </p:nvSpPr>
        <p:spPr>
          <a:xfrm>
            <a:off x="6744176" y="1285803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C16F4A"/>
          </a:solidFill>
          <a:ln/>
        </p:spPr>
      </p:sp>
      <p:sp>
        <p:nvSpPr>
          <p:cNvPr id="48" name="Text 45"/>
          <p:cNvSpPr/>
          <p:nvPr/>
        </p:nvSpPr>
        <p:spPr>
          <a:xfrm>
            <a:off x="6918484" y="12858036"/>
            <a:ext cx="967621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Healthcare Quality</a:t>
            </a:r>
            <a:endParaRPr lang="en-US" sz="850" dirty="0"/>
          </a:p>
        </p:txBody>
      </p:sp>
      <p:sp>
        <p:nvSpPr>
          <p:cNvPr id="49" name="Shape 46"/>
          <p:cNvSpPr/>
          <p:nvPr/>
        </p:nvSpPr>
        <p:spPr>
          <a:xfrm>
            <a:off x="9616797" y="1285803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D49A80"/>
          </a:solidFill>
          <a:ln/>
        </p:spPr>
      </p:sp>
      <p:sp>
        <p:nvSpPr>
          <p:cNvPr id="50" name="Text 47"/>
          <p:cNvSpPr/>
          <p:nvPr/>
        </p:nvSpPr>
        <p:spPr>
          <a:xfrm>
            <a:off x="9791105" y="12858036"/>
            <a:ext cx="818078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Testing &amp; Policy</a:t>
            </a:r>
            <a:endParaRPr lang="en-US" sz="850" dirty="0"/>
          </a:p>
        </p:txBody>
      </p:sp>
      <p:sp>
        <p:nvSpPr>
          <p:cNvPr id="51" name="Shape 48"/>
          <p:cNvSpPr/>
          <p:nvPr/>
        </p:nvSpPr>
        <p:spPr>
          <a:xfrm>
            <a:off x="11588115" y="12858036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E6C5B6"/>
          </a:solidFill>
          <a:ln/>
        </p:spPr>
      </p:sp>
      <p:sp>
        <p:nvSpPr>
          <p:cNvPr id="52" name="Text 49"/>
          <p:cNvSpPr/>
          <p:nvPr/>
        </p:nvSpPr>
        <p:spPr>
          <a:xfrm>
            <a:off x="11762423" y="12858036"/>
            <a:ext cx="917258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Random Variation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4107" y="488752"/>
            <a:ext cx="7358420" cy="423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Improving the Model: From 78.5% to 90%+ R²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4107" y="1183005"/>
            <a:ext cx="1368218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Our current model achieves solid predictive accuracy. Strategic enhancements targeting demographic and healthcare factors can substantially improve performance to professional-grade levels.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4107" y="1602819"/>
            <a:ext cx="259770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Priority Improvement Roadmap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474107" y="2017514"/>
            <a:ext cx="6773347" cy="1433751"/>
          </a:xfrm>
          <a:prstGeom prst="roundRect">
            <a:avLst>
              <a:gd name="adj" fmla="val 1417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89347" y="2032754"/>
            <a:ext cx="6742867" cy="406360"/>
          </a:xfrm>
          <a:prstGeom prst="roundRect">
            <a:avLst>
              <a:gd name="adj" fmla="val 501"/>
            </a:avLst>
          </a:prstGeom>
          <a:solidFill>
            <a:srgbClr val="404245"/>
          </a:solidFill>
          <a:ln/>
        </p:spPr>
      </p:sp>
      <p:sp>
        <p:nvSpPr>
          <p:cNvPr id="7" name="Text 5"/>
          <p:cNvSpPr/>
          <p:nvPr/>
        </p:nvSpPr>
        <p:spPr>
          <a:xfrm>
            <a:off x="3759160" y="2108954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24721" y="2574488"/>
            <a:ext cx="169342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 Demographics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624721" y="2867263"/>
            <a:ext cx="6472118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Include MedianAge and Pop65Plus variables. Expected improvement: +10-15% R². Age is the strongest COVID mortality predictor with profound impact on fatality rates.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7382828" y="2017514"/>
            <a:ext cx="6773466" cy="1433751"/>
          </a:xfrm>
          <a:prstGeom prst="roundRect">
            <a:avLst>
              <a:gd name="adj" fmla="val 1417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7398067" y="2032754"/>
            <a:ext cx="6742986" cy="406360"/>
          </a:xfrm>
          <a:prstGeom prst="roundRect">
            <a:avLst>
              <a:gd name="adj" fmla="val 501"/>
            </a:avLst>
          </a:prstGeom>
          <a:solidFill>
            <a:srgbClr val="404245"/>
          </a:solidFill>
          <a:ln/>
        </p:spPr>
      </p:sp>
      <p:sp>
        <p:nvSpPr>
          <p:cNvPr id="12" name="Text 10"/>
          <p:cNvSpPr/>
          <p:nvPr/>
        </p:nvSpPr>
        <p:spPr>
          <a:xfrm>
            <a:off x="10668000" y="2108954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33442" y="2574488"/>
            <a:ext cx="194238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Add Healthcare Metrics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533442" y="2867263"/>
            <a:ext cx="6472238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Integrate HospitalBeds and HealthSpending variables. Expected improvement: +8-12% R². Healthcare capacity directly affects survival and recovery outcomes.</a:t>
            </a:r>
            <a:endParaRPr lang="en-US" sz="1050" dirty="0"/>
          </a:p>
        </p:txBody>
      </p:sp>
      <p:sp>
        <p:nvSpPr>
          <p:cNvPr id="15" name="Shape 13"/>
          <p:cNvSpPr/>
          <p:nvPr/>
        </p:nvSpPr>
        <p:spPr>
          <a:xfrm>
            <a:off x="474107" y="3586639"/>
            <a:ext cx="6773347" cy="1433751"/>
          </a:xfrm>
          <a:prstGeom prst="roundRect">
            <a:avLst>
              <a:gd name="adj" fmla="val 1417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89347" y="3601879"/>
            <a:ext cx="6742867" cy="406360"/>
          </a:xfrm>
          <a:prstGeom prst="roundRect">
            <a:avLst>
              <a:gd name="adj" fmla="val 501"/>
            </a:avLst>
          </a:prstGeom>
          <a:solidFill>
            <a:srgbClr val="404245"/>
          </a:solidFill>
          <a:ln/>
        </p:spPr>
      </p:sp>
      <p:sp>
        <p:nvSpPr>
          <p:cNvPr id="17" name="Text 15"/>
          <p:cNvSpPr/>
          <p:nvPr/>
        </p:nvSpPr>
        <p:spPr>
          <a:xfrm>
            <a:off x="3759160" y="3678079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24721" y="4143613"/>
            <a:ext cx="2008823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Advanced ML - XGBoost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624721" y="4436388"/>
            <a:ext cx="6472118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Deploy gradient boosting to capture non-linear relationships. Expected improvement: +10-18% R². Machine learning excels at complex pattern recognition.</a:t>
            </a:r>
            <a:endParaRPr lang="en-US" sz="1050" dirty="0"/>
          </a:p>
        </p:txBody>
      </p:sp>
      <p:sp>
        <p:nvSpPr>
          <p:cNvPr id="20" name="Shape 18"/>
          <p:cNvSpPr/>
          <p:nvPr/>
        </p:nvSpPr>
        <p:spPr>
          <a:xfrm>
            <a:off x="7382828" y="3586639"/>
            <a:ext cx="6773466" cy="1433751"/>
          </a:xfrm>
          <a:prstGeom prst="roundRect">
            <a:avLst>
              <a:gd name="adj" fmla="val 1417"/>
            </a:avLst>
          </a:prstGeom>
          <a:solidFill>
            <a:srgbClr val="212326"/>
          </a:solidFill>
          <a:ln w="15240">
            <a:solidFill>
              <a:srgbClr val="595B5E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7398067" y="3601879"/>
            <a:ext cx="6742986" cy="406360"/>
          </a:xfrm>
          <a:prstGeom prst="roundRect">
            <a:avLst>
              <a:gd name="adj" fmla="val 501"/>
            </a:avLst>
          </a:prstGeom>
          <a:solidFill>
            <a:srgbClr val="404245"/>
          </a:solidFill>
          <a:ln/>
        </p:spPr>
      </p:sp>
      <p:sp>
        <p:nvSpPr>
          <p:cNvPr id="22" name="Text 20"/>
          <p:cNvSpPr/>
          <p:nvPr/>
        </p:nvSpPr>
        <p:spPr>
          <a:xfrm>
            <a:off x="10668000" y="3678079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533442" y="4143613"/>
            <a:ext cx="169342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Cross-Validation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7533442" y="4436388"/>
            <a:ext cx="6472238" cy="433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Apply 5-fold cross-validation to prevent overfitting. Critical for ensuring model generalizes to new data and maintains reliability.</a:t>
            </a:r>
            <a:endParaRPr lang="en-US" sz="1050" dirty="0"/>
          </a:p>
        </p:txBody>
      </p:sp>
      <p:sp>
        <p:nvSpPr>
          <p:cNvPr id="25" name="Text 23"/>
          <p:cNvSpPr/>
          <p:nvPr/>
        </p:nvSpPr>
        <p:spPr>
          <a:xfrm>
            <a:off x="474107" y="5223510"/>
            <a:ext cx="2073354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 Timeline</a:t>
            </a:r>
            <a:endParaRPr lang="en-US" sz="1300" dirty="0"/>
          </a:p>
        </p:txBody>
      </p:sp>
      <p:sp>
        <p:nvSpPr>
          <p:cNvPr id="26" name="Shape 24"/>
          <p:cNvSpPr/>
          <p:nvPr/>
        </p:nvSpPr>
        <p:spPr>
          <a:xfrm>
            <a:off x="474107" y="6689527"/>
            <a:ext cx="13682186" cy="15240"/>
          </a:xfrm>
          <a:prstGeom prst="roundRect">
            <a:avLst>
              <a:gd name="adj" fmla="val 133349"/>
            </a:avLst>
          </a:prstGeom>
          <a:solidFill>
            <a:srgbClr val="595B5E"/>
          </a:solidFill>
          <a:ln/>
        </p:spPr>
      </p:sp>
      <p:sp>
        <p:nvSpPr>
          <p:cNvPr id="27" name="Shape 25"/>
          <p:cNvSpPr/>
          <p:nvPr/>
        </p:nvSpPr>
        <p:spPr>
          <a:xfrm>
            <a:off x="3844647" y="6283166"/>
            <a:ext cx="15240" cy="406360"/>
          </a:xfrm>
          <a:prstGeom prst="roundRect">
            <a:avLst>
              <a:gd name="adj" fmla="val 133349"/>
            </a:avLst>
          </a:prstGeom>
          <a:solidFill>
            <a:srgbClr val="595B5E"/>
          </a:solidFill>
          <a:ln/>
        </p:spPr>
      </p:sp>
      <p:sp>
        <p:nvSpPr>
          <p:cNvPr id="28" name="Shape 26"/>
          <p:cNvSpPr/>
          <p:nvPr/>
        </p:nvSpPr>
        <p:spPr>
          <a:xfrm>
            <a:off x="3699867" y="6537127"/>
            <a:ext cx="304800" cy="304800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29" name="Text 27"/>
          <p:cNvSpPr/>
          <p:nvPr/>
        </p:nvSpPr>
        <p:spPr>
          <a:xfrm>
            <a:off x="3750707" y="6562546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005614" y="5638205"/>
            <a:ext cx="169342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1 (3 hours)</a:t>
            </a:r>
            <a:endParaRPr lang="en-US" sz="1300" dirty="0"/>
          </a:p>
        </p:txBody>
      </p:sp>
      <p:sp>
        <p:nvSpPr>
          <p:cNvPr id="31" name="Text 29"/>
          <p:cNvSpPr/>
          <p:nvPr/>
        </p:nvSpPr>
        <p:spPr>
          <a:xfrm>
            <a:off x="609481" y="5930979"/>
            <a:ext cx="6485692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Demographics → R² = 0.85-0.87</a:t>
            </a:r>
            <a:endParaRPr lang="en-US" sz="1050" dirty="0"/>
          </a:p>
        </p:txBody>
      </p:sp>
      <p:sp>
        <p:nvSpPr>
          <p:cNvPr id="32" name="Shape 30"/>
          <p:cNvSpPr/>
          <p:nvPr/>
        </p:nvSpPr>
        <p:spPr>
          <a:xfrm>
            <a:off x="7307461" y="6689527"/>
            <a:ext cx="15240" cy="406360"/>
          </a:xfrm>
          <a:prstGeom prst="roundRect">
            <a:avLst>
              <a:gd name="adj" fmla="val 133349"/>
            </a:avLst>
          </a:prstGeom>
          <a:solidFill>
            <a:srgbClr val="595B5E"/>
          </a:solidFill>
          <a:ln/>
        </p:spPr>
      </p:sp>
      <p:sp>
        <p:nvSpPr>
          <p:cNvPr id="33" name="Shape 31"/>
          <p:cNvSpPr/>
          <p:nvPr/>
        </p:nvSpPr>
        <p:spPr>
          <a:xfrm>
            <a:off x="7162681" y="6537127"/>
            <a:ext cx="304800" cy="304800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34" name="Text 32"/>
          <p:cNvSpPr/>
          <p:nvPr/>
        </p:nvSpPr>
        <p:spPr>
          <a:xfrm>
            <a:off x="7213521" y="6562546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468428" y="7231380"/>
            <a:ext cx="169342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2 (1-2 days)</a:t>
            </a:r>
            <a:endParaRPr lang="en-US" sz="1300" dirty="0"/>
          </a:p>
        </p:txBody>
      </p:sp>
      <p:sp>
        <p:nvSpPr>
          <p:cNvPr id="36" name="Text 34"/>
          <p:cNvSpPr/>
          <p:nvPr/>
        </p:nvSpPr>
        <p:spPr>
          <a:xfrm>
            <a:off x="4072295" y="7524155"/>
            <a:ext cx="6485692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Healthcare + ML → R² = 0.88-0.92</a:t>
            </a:r>
            <a:endParaRPr lang="en-US" sz="1050" dirty="0"/>
          </a:p>
        </p:txBody>
      </p:sp>
      <p:sp>
        <p:nvSpPr>
          <p:cNvPr id="37" name="Shape 35"/>
          <p:cNvSpPr/>
          <p:nvPr/>
        </p:nvSpPr>
        <p:spPr>
          <a:xfrm>
            <a:off x="10770394" y="6283166"/>
            <a:ext cx="15240" cy="406360"/>
          </a:xfrm>
          <a:prstGeom prst="roundRect">
            <a:avLst>
              <a:gd name="adj" fmla="val 133349"/>
            </a:avLst>
          </a:prstGeom>
          <a:solidFill>
            <a:srgbClr val="595B5E"/>
          </a:solidFill>
          <a:ln/>
        </p:spPr>
      </p:sp>
      <p:sp>
        <p:nvSpPr>
          <p:cNvPr id="38" name="Shape 36"/>
          <p:cNvSpPr/>
          <p:nvPr/>
        </p:nvSpPr>
        <p:spPr>
          <a:xfrm>
            <a:off x="10625614" y="6537127"/>
            <a:ext cx="304800" cy="304800"/>
          </a:xfrm>
          <a:prstGeom prst="roundRect">
            <a:avLst>
              <a:gd name="adj" fmla="val 6667"/>
            </a:avLst>
          </a:prstGeom>
          <a:solidFill>
            <a:srgbClr val="404245"/>
          </a:solidFill>
          <a:ln/>
        </p:spPr>
      </p:sp>
      <p:sp>
        <p:nvSpPr>
          <p:cNvPr id="39" name="Text 37"/>
          <p:cNvSpPr/>
          <p:nvPr/>
        </p:nvSpPr>
        <p:spPr>
          <a:xfrm>
            <a:off x="10676453" y="6562546"/>
            <a:ext cx="203121" cy="253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931360" y="5638205"/>
            <a:ext cx="1693426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3 (1 week)</a:t>
            </a:r>
            <a:endParaRPr lang="en-US" sz="1300" dirty="0"/>
          </a:p>
        </p:txBody>
      </p:sp>
      <p:sp>
        <p:nvSpPr>
          <p:cNvPr id="41" name="Text 39"/>
          <p:cNvSpPr/>
          <p:nvPr/>
        </p:nvSpPr>
        <p:spPr>
          <a:xfrm>
            <a:off x="7535228" y="5930979"/>
            <a:ext cx="6485692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Validation &amp; optimization → R² = 0.90-0.94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2025-11-10T15:44:19Z</dcterms:created>
  <dcterms:modified xsi:type="dcterms:W3CDTF">2025-11-10T15:44:19Z</dcterms:modified>
</cp:coreProperties>
</file>